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2"/>
  </p:notesMasterIdLst>
  <p:sldIdLst>
    <p:sldId id="256" r:id="rId2"/>
    <p:sldId id="257" r:id="rId3"/>
    <p:sldId id="260" r:id="rId4"/>
    <p:sldId id="258" r:id="rId5"/>
    <p:sldId id="259" r:id="rId6"/>
    <p:sldId id="264" r:id="rId7"/>
    <p:sldId id="263" r:id="rId8"/>
    <p:sldId id="262" r:id="rId9"/>
    <p:sldId id="265" r:id="rId10"/>
    <p:sldId id="266"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94" autoAdjust="0"/>
    <p:restoredTop sz="69685"/>
  </p:normalViewPr>
  <p:slideViewPr>
    <p:cSldViewPr>
      <p:cViewPr varScale="1">
        <p:scale>
          <a:sx n="74" d="100"/>
          <a:sy n="74" d="100"/>
        </p:scale>
        <p:origin x="1312"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B1C19-5E57-3545-B79A-2683219B6712}" type="datetimeFigureOut">
              <a:rPr lang="en-US" smtClean="0"/>
              <a:t>3/8/16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9ED25-1907-6B49-B38C-4F9FE144AC6E}" type="slidenum">
              <a:rPr lang="en-US" smtClean="0"/>
              <a:t>‹#›</a:t>
            </a:fld>
            <a:endParaRPr lang="en-US"/>
          </a:p>
        </p:txBody>
      </p:sp>
    </p:spTree>
    <p:extLst>
      <p:ext uri="{BB962C8B-B14F-4D97-AF65-F5344CB8AC3E}">
        <p14:creationId xmlns:p14="http://schemas.microsoft.com/office/powerpoint/2010/main" val="1655703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29ED25-1907-6B49-B38C-4F9FE144AC6E}" type="slidenum">
              <a:rPr lang="en-US" smtClean="0"/>
              <a:t>3</a:t>
            </a:fld>
            <a:endParaRPr lang="en-US"/>
          </a:p>
        </p:txBody>
      </p:sp>
    </p:spTree>
    <p:extLst>
      <p:ext uri="{BB962C8B-B14F-4D97-AF65-F5344CB8AC3E}">
        <p14:creationId xmlns:p14="http://schemas.microsoft.com/office/powerpoint/2010/main" val="604710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29ED25-1907-6B49-B38C-4F9FE144AC6E}" type="slidenum">
              <a:rPr lang="en-US" smtClean="0"/>
              <a:t>4</a:t>
            </a:fld>
            <a:endParaRPr lang="en-US"/>
          </a:p>
        </p:txBody>
      </p:sp>
    </p:spTree>
    <p:extLst>
      <p:ext uri="{BB962C8B-B14F-4D97-AF65-F5344CB8AC3E}">
        <p14:creationId xmlns:p14="http://schemas.microsoft.com/office/powerpoint/2010/main" val="895997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layers</a:t>
            </a:r>
          </a:p>
          <a:p>
            <a:r>
              <a:rPr lang="en-US" baseline="0" dirty="0" smtClean="0"/>
              <a:t>Sensing layer: layer where the system aggregates the data coming from different sensors</a:t>
            </a:r>
          </a:p>
          <a:p>
            <a:r>
              <a:rPr lang="en-US" baseline="0" dirty="0" smtClean="0"/>
              <a:t>Aggregation layer: similar to the aggregation layer but it also includes information coming from different types of hardware. This layer creates a publisher subscriber relationship with the modules in the analysis level. </a:t>
            </a:r>
          </a:p>
          <a:p>
            <a:r>
              <a:rPr lang="en-US" baseline="0" dirty="0" smtClean="0"/>
              <a:t>Analysis level: it has different modules called solvers that analyze the data at varying degrees of granularity. This is the layer that creates measures. </a:t>
            </a:r>
          </a:p>
          <a:p>
            <a:r>
              <a:rPr lang="en-US" baseline="0" dirty="0" smtClean="0"/>
              <a:t>World Model Layer: this layer creates a hierarchy with the data and provides an API that allows application developers get the data without worrying where it is coming from. All they need to know is whether or not they are connecting to the appropriate module using the World Model Layer API.</a:t>
            </a:r>
          </a:p>
          <a:p>
            <a:r>
              <a:rPr lang="en-US" baseline="0" dirty="0" smtClean="0"/>
              <a:t>Application layer: this layer could be any application. In our system it could be the raising and lowering the volume based on ambient noise and or the avoid a collision application. </a:t>
            </a:r>
          </a:p>
        </p:txBody>
      </p:sp>
      <p:sp>
        <p:nvSpPr>
          <p:cNvPr id="4" name="Slide Number Placeholder 3"/>
          <p:cNvSpPr>
            <a:spLocks noGrp="1"/>
          </p:cNvSpPr>
          <p:nvPr>
            <p:ph type="sldNum" sz="quarter" idx="10"/>
          </p:nvPr>
        </p:nvSpPr>
        <p:spPr/>
        <p:txBody>
          <a:bodyPr/>
          <a:lstStyle/>
          <a:p>
            <a:fld id="{1429ED25-1907-6B49-B38C-4F9FE144AC6E}" type="slidenum">
              <a:rPr lang="en-US" smtClean="0"/>
              <a:t>5</a:t>
            </a:fld>
            <a:endParaRPr lang="en-US"/>
          </a:p>
        </p:txBody>
      </p:sp>
    </p:spTree>
    <p:extLst>
      <p:ext uri="{BB962C8B-B14F-4D97-AF65-F5344CB8AC3E}">
        <p14:creationId xmlns:p14="http://schemas.microsoft.com/office/powerpoint/2010/main" val="1215618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Why we chose octopus</a:t>
            </a:r>
            <a:r>
              <a:rPr lang="en-US" baseline="0" dirty="0" smtClean="0"/>
              <a:t> to incorporate into our project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Octopus gives us a simple way of separating the data from the actual application development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The lower levels abstract the data without stopping</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These lower levels can add new types of sensors or retire them without the rest of the system being affected. </a:t>
            </a:r>
            <a:endParaRPr lang="en-US" dirty="0" smtClean="0"/>
          </a:p>
          <a:p>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The world</a:t>
            </a:r>
            <a:r>
              <a:rPr lang="en-US" sz="1200" b="0" i="0" kern="1200" baseline="0" dirty="0" smtClean="0">
                <a:solidFill>
                  <a:schemeClr val="tx1"/>
                </a:solidFill>
                <a:effectLst/>
                <a:latin typeface="+mn-lt"/>
                <a:ea typeface="+mn-ea"/>
                <a:cs typeface="+mn-cs"/>
              </a:rPr>
              <a:t> model layer makes it easy for developers to connect to the sensors through the API, so they do not need to know exactly what happens behind the scenes. </a:t>
            </a:r>
          </a:p>
          <a:p>
            <a:pPr marL="171450" indent="-171450">
              <a:buFontTx/>
              <a:buChar char="-"/>
            </a:pPr>
            <a:r>
              <a:rPr lang="en-US" sz="1200" b="0" i="0" kern="1200" baseline="0" dirty="0" smtClean="0">
                <a:solidFill>
                  <a:schemeClr val="tx1"/>
                </a:solidFill>
                <a:effectLst/>
                <a:latin typeface="+mn-lt"/>
                <a:ea typeface="+mn-ea"/>
                <a:cs typeface="+mn-cs"/>
              </a:rPr>
              <a:t>This helps with adoption of </a:t>
            </a:r>
            <a:r>
              <a:rPr lang="en-US" sz="1200" b="0" i="0" kern="1200" baseline="0" dirty="0" err="1" smtClean="0">
                <a:solidFill>
                  <a:schemeClr val="tx1"/>
                </a:solidFill>
                <a:effectLst/>
                <a:latin typeface="+mn-lt"/>
                <a:ea typeface="+mn-ea"/>
                <a:cs typeface="+mn-cs"/>
              </a:rPr>
              <a:t>IoT</a:t>
            </a:r>
            <a:r>
              <a:rPr lang="en-US" sz="1200" b="0" i="0" kern="1200" baseline="0" dirty="0" smtClean="0">
                <a:solidFill>
                  <a:schemeClr val="tx1"/>
                </a:solidFill>
                <a:effectLst/>
                <a:latin typeface="+mn-lt"/>
                <a:ea typeface="+mn-ea"/>
                <a:cs typeface="+mn-cs"/>
              </a:rPr>
              <a:t> devices. </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29ED25-1907-6B49-B38C-4F9FE144AC6E}" type="slidenum">
              <a:rPr lang="en-US" smtClean="0"/>
              <a:t>6</a:t>
            </a:fld>
            <a:endParaRPr lang="en-US"/>
          </a:p>
        </p:txBody>
      </p:sp>
    </p:spTree>
    <p:extLst>
      <p:ext uri="{BB962C8B-B14F-4D97-AF65-F5344CB8AC3E}">
        <p14:creationId xmlns:p14="http://schemas.microsoft.com/office/powerpoint/2010/main" val="1973127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Virtual sensors within the GSN would wrap data coming from all different kinds of sensors to pass on to the GSN. In the diagram above we see how our sensor interface is one of the input streams to the </a:t>
            </a:r>
            <a:r>
              <a:rPr lang="en-US" sz="1200" b="0" i="0" u="none" strike="noStrike" kern="1200" dirty="0" err="1" smtClean="0">
                <a:solidFill>
                  <a:schemeClr val="tx1"/>
                </a:solidFill>
                <a:effectLst/>
                <a:latin typeface="+mn-lt"/>
                <a:ea typeface="+mn-ea"/>
                <a:cs typeface="+mn-cs"/>
              </a:rPr>
              <a:t>VirtualSensor</a:t>
            </a:r>
            <a:r>
              <a:rPr lang="en-US" sz="1200" b="0" i="0" u="none" strike="noStrike" kern="1200" dirty="0" smtClean="0">
                <a:solidFill>
                  <a:schemeClr val="tx1"/>
                </a:solidFill>
                <a:effectLst/>
                <a:latin typeface="+mn-lt"/>
                <a:ea typeface="+mn-ea"/>
                <a:cs typeface="+mn-cs"/>
              </a:rPr>
              <a:t> class. Virtual sensors can take one or many input streams but have only one output stream. </a:t>
            </a:r>
            <a:endParaRPr lang="en-US" b="0" dirty="0" smtClean="0">
              <a:effectLst/>
            </a:endParaRPr>
          </a:p>
          <a:p>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Subsequently, the data is passed to a Solver class. Solvers are part of the analysis layer. A solver is modular meaning that it has a particular implementation to deal with a specific kind of virtual sensor and the type of data this sensor provides. Below is an example of how concrete classes of the </a:t>
            </a:r>
            <a:r>
              <a:rPr lang="en-US" sz="1200" b="0" i="0" u="none" strike="noStrike" kern="1200" dirty="0" err="1" smtClean="0">
                <a:solidFill>
                  <a:schemeClr val="tx1"/>
                </a:solidFill>
                <a:effectLst/>
                <a:latin typeface="+mn-lt"/>
                <a:ea typeface="+mn-ea"/>
                <a:cs typeface="+mn-cs"/>
              </a:rPr>
              <a:t>iSolver</a:t>
            </a:r>
            <a:r>
              <a:rPr lang="en-US" sz="1200" b="0" i="0" u="none" strike="noStrike" kern="1200" dirty="0" smtClean="0">
                <a:solidFill>
                  <a:schemeClr val="tx1"/>
                </a:solidFill>
                <a:effectLst/>
                <a:latin typeface="+mn-lt"/>
                <a:ea typeface="+mn-ea"/>
                <a:cs typeface="+mn-cs"/>
              </a:rPr>
              <a:t> interface would look. </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429ED25-1907-6B49-B38C-4F9FE144AC6E}" type="slidenum">
              <a:rPr lang="en-US" smtClean="0"/>
              <a:t>7</a:t>
            </a:fld>
            <a:endParaRPr lang="en-US"/>
          </a:p>
        </p:txBody>
      </p:sp>
    </p:spTree>
    <p:extLst>
      <p:ext uri="{BB962C8B-B14F-4D97-AF65-F5344CB8AC3E}">
        <p14:creationId xmlns:p14="http://schemas.microsoft.com/office/powerpoint/2010/main" val="321038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how modules apply</a:t>
            </a:r>
            <a:r>
              <a:rPr lang="en-US" baseline="0" dirty="0" smtClean="0"/>
              <a:t> to our model</a:t>
            </a:r>
          </a:p>
          <a:p>
            <a:r>
              <a:rPr lang="en-US" baseline="0" dirty="0" smtClean="0"/>
              <a:t>First the different data sensors will be clustered into the solvers</a:t>
            </a:r>
            <a:endParaRPr lang="en-US" dirty="0"/>
          </a:p>
        </p:txBody>
      </p:sp>
      <p:sp>
        <p:nvSpPr>
          <p:cNvPr id="4" name="Slide Number Placeholder 3"/>
          <p:cNvSpPr>
            <a:spLocks noGrp="1"/>
          </p:cNvSpPr>
          <p:nvPr>
            <p:ph type="sldNum" sz="quarter" idx="10"/>
          </p:nvPr>
        </p:nvSpPr>
        <p:spPr/>
        <p:txBody>
          <a:bodyPr/>
          <a:lstStyle/>
          <a:p>
            <a:fld id="{1429ED25-1907-6B49-B38C-4F9FE144AC6E}" type="slidenum">
              <a:rPr lang="en-US" smtClean="0"/>
              <a:t>8</a:t>
            </a:fld>
            <a:endParaRPr lang="en-US"/>
          </a:p>
        </p:txBody>
      </p:sp>
    </p:spTree>
    <p:extLst>
      <p:ext uri="{BB962C8B-B14F-4D97-AF65-F5344CB8AC3E}">
        <p14:creationId xmlns:p14="http://schemas.microsoft.com/office/powerpoint/2010/main" val="1350836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the solvers</a:t>
            </a:r>
            <a:r>
              <a:rPr lang="en-US" baseline="0" dirty="0" smtClean="0"/>
              <a:t> will connect to the World Model. Through the API, app developers can subscribe to the different models they want. </a:t>
            </a:r>
            <a:endParaRPr lang="en-US" baseline="0" dirty="0" smtClean="0"/>
          </a:p>
          <a:p>
            <a:r>
              <a:rPr lang="en-US" baseline="0" smtClean="0"/>
              <a:t>This is how it all comes together. </a:t>
            </a:r>
            <a:endParaRPr lang="en-US" dirty="0"/>
          </a:p>
        </p:txBody>
      </p:sp>
      <p:sp>
        <p:nvSpPr>
          <p:cNvPr id="4" name="Slide Number Placeholder 3"/>
          <p:cNvSpPr>
            <a:spLocks noGrp="1"/>
          </p:cNvSpPr>
          <p:nvPr>
            <p:ph type="sldNum" sz="quarter" idx="10"/>
          </p:nvPr>
        </p:nvSpPr>
        <p:spPr/>
        <p:txBody>
          <a:bodyPr/>
          <a:lstStyle/>
          <a:p>
            <a:fld id="{1429ED25-1907-6B49-B38C-4F9FE144AC6E}" type="slidenum">
              <a:rPr lang="en-US" smtClean="0"/>
              <a:t>9</a:t>
            </a:fld>
            <a:endParaRPr lang="en-US"/>
          </a:p>
        </p:txBody>
      </p:sp>
    </p:spTree>
    <p:extLst>
      <p:ext uri="{BB962C8B-B14F-4D97-AF65-F5344CB8AC3E}">
        <p14:creationId xmlns:p14="http://schemas.microsoft.com/office/powerpoint/2010/main" val="232525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ED3029C3-40AE-4944-9D85-0C82A0034525}" type="datetimeFigureOut">
              <a:rPr lang="en-US" smtClean="0"/>
              <a:pPr/>
              <a:t>3/8/16</a:t>
            </a:fld>
            <a:endParaRPr lang="en-US"/>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endParaRPr lang="en-US"/>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86EA857C-254D-4388-99C2-33736937DC1A}" type="slidenum">
              <a:rPr lang="en-US" smtClean="0"/>
              <a:pPr/>
              <a:t>‹#›</a:t>
            </a:fld>
            <a:endParaRPr lang="en-US"/>
          </a:p>
        </p:txBody>
      </p:sp>
    </p:spTree>
    <p:extLst>
      <p:ext uri="{BB962C8B-B14F-4D97-AF65-F5344CB8AC3E}">
        <p14:creationId xmlns:p14="http://schemas.microsoft.com/office/powerpoint/2010/main" val="181347907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3029C3-40AE-4944-9D85-0C82A0034525}" type="datetimeFigureOut">
              <a:rPr lang="en-US" smtClean="0"/>
              <a:pPr/>
              <a:t>3/8/16</a:t>
            </a:fld>
            <a:endParaRPr lang="en-US"/>
          </a:p>
        </p:txBody>
      </p:sp>
      <p:sp>
        <p:nvSpPr>
          <p:cNvPr id="6" name="Footer Placeholder 5"/>
          <p:cNvSpPr>
            <a:spLocks noGrp="1"/>
          </p:cNvSpPr>
          <p:nvPr>
            <p:ph type="ftr" sz="quarter" idx="11"/>
          </p:nvPr>
        </p:nvSpPr>
        <p:spPr/>
        <p:txBody>
          <a:bodyPr/>
          <a:lstStyle/>
          <a:p>
            <a:endParaRPr lang="en-US"/>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EA857C-254D-4388-99C2-33736937DC1A}" type="slidenum">
              <a:rPr lang="en-US" smtClean="0"/>
              <a:pPr/>
              <a:t>‹#›</a:t>
            </a:fld>
            <a:endParaRPr lang="en-US"/>
          </a:p>
        </p:txBody>
      </p:sp>
    </p:spTree>
    <p:extLst>
      <p:ext uri="{BB962C8B-B14F-4D97-AF65-F5344CB8AC3E}">
        <p14:creationId xmlns:p14="http://schemas.microsoft.com/office/powerpoint/2010/main" val="830432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smtClean="0"/>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3029C3-40AE-4944-9D85-0C82A0034525}" type="datetimeFigureOut">
              <a:rPr lang="en-US" smtClean="0"/>
              <a:pPr/>
              <a:t>3/8/16</a:t>
            </a:fld>
            <a:endParaRPr lang="en-US"/>
          </a:p>
        </p:txBody>
      </p:sp>
      <p:sp>
        <p:nvSpPr>
          <p:cNvPr id="5" name="Footer Placeholder 4"/>
          <p:cNvSpPr>
            <a:spLocks noGrp="1"/>
          </p:cNvSpPr>
          <p:nvPr>
            <p:ph type="ftr" sz="quarter" idx="11"/>
          </p:nvPr>
        </p:nvSpPr>
        <p:spPr/>
        <p:txBody>
          <a:bodyPr/>
          <a:lstStyle/>
          <a:p>
            <a:endParaRPr lang="en-US"/>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EA857C-254D-4388-99C2-33736937DC1A}" type="slidenum">
              <a:rPr lang="en-US" smtClean="0"/>
              <a:pPr/>
              <a:t>‹#›</a:t>
            </a:fld>
            <a:endParaRPr lang="en-US"/>
          </a:p>
        </p:txBody>
      </p:sp>
    </p:spTree>
    <p:extLst>
      <p:ext uri="{BB962C8B-B14F-4D97-AF65-F5344CB8AC3E}">
        <p14:creationId xmlns:p14="http://schemas.microsoft.com/office/powerpoint/2010/main" val="589562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smtClean="0"/>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3029C3-40AE-4944-9D85-0C82A0034525}" type="datetimeFigureOut">
              <a:rPr lang="en-US" smtClean="0"/>
              <a:pPr/>
              <a:t>3/8/16</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EA857C-254D-4388-99C2-33736937DC1A}" type="slidenum">
              <a:rPr lang="en-US" smtClean="0"/>
              <a:pPr/>
              <a:t>‹#›</a:t>
            </a:fld>
            <a:endParaRPr lang="en-US"/>
          </a:p>
        </p:txBody>
      </p:sp>
    </p:spTree>
    <p:extLst>
      <p:ext uri="{BB962C8B-B14F-4D97-AF65-F5344CB8AC3E}">
        <p14:creationId xmlns:p14="http://schemas.microsoft.com/office/powerpoint/2010/main" val="280011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3029C3-40AE-4944-9D85-0C82A0034525}" type="datetimeFigureOut">
              <a:rPr lang="en-US" smtClean="0"/>
              <a:pPr/>
              <a:t>3/8/16</a:t>
            </a:fld>
            <a:endParaRPr lang="en-US"/>
          </a:p>
        </p:txBody>
      </p:sp>
      <p:sp>
        <p:nvSpPr>
          <p:cNvPr id="5" name="Footer Placeholder 4"/>
          <p:cNvSpPr>
            <a:spLocks noGrp="1"/>
          </p:cNvSpPr>
          <p:nvPr>
            <p:ph type="ftr" sz="quarter" idx="11"/>
          </p:nvPr>
        </p:nvSpPr>
        <p:spPr/>
        <p:txBody>
          <a:bodyPr/>
          <a:lstStyle/>
          <a:p>
            <a:endParaRPr lang="en-US"/>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EA857C-254D-4388-99C2-33736937DC1A}" type="slidenum">
              <a:rPr lang="en-US" smtClean="0"/>
              <a:pPr/>
              <a:t>‹#›</a:t>
            </a:fld>
            <a:endParaRPr lang="en-US"/>
          </a:p>
        </p:txBody>
      </p:sp>
    </p:spTree>
    <p:extLst>
      <p:ext uri="{BB962C8B-B14F-4D97-AF65-F5344CB8AC3E}">
        <p14:creationId xmlns:p14="http://schemas.microsoft.com/office/powerpoint/2010/main" val="1024492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D3029C3-40AE-4944-9D85-0C82A0034525}" type="datetimeFigureOut">
              <a:rPr lang="en-US" smtClean="0"/>
              <a:pPr/>
              <a:t>3/8/16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EA857C-254D-4388-99C2-33736937DC1A}" type="slidenum">
              <a:rPr lang="en-US" smtClean="0"/>
              <a:pPr/>
              <a:t>‹#›</a:t>
            </a:fld>
            <a:endParaRPr lang="en-US"/>
          </a:p>
        </p:txBody>
      </p:sp>
    </p:spTree>
    <p:extLst>
      <p:ext uri="{BB962C8B-B14F-4D97-AF65-F5344CB8AC3E}">
        <p14:creationId xmlns:p14="http://schemas.microsoft.com/office/powerpoint/2010/main" val="119985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D3029C3-40AE-4944-9D85-0C82A0034525}" type="datetimeFigureOut">
              <a:rPr lang="en-US" smtClean="0"/>
              <a:pPr/>
              <a:t>3/8/16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EA857C-254D-4388-99C2-33736937DC1A}" type="slidenum">
              <a:rPr lang="en-US" smtClean="0"/>
              <a:pPr/>
              <a:t>‹#›</a:t>
            </a:fld>
            <a:endParaRPr lang="en-US"/>
          </a:p>
        </p:txBody>
      </p:sp>
    </p:spTree>
    <p:extLst>
      <p:ext uri="{BB962C8B-B14F-4D97-AF65-F5344CB8AC3E}">
        <p14:creationId xmlns:p14="http://schemas.microsoft.com/office/powerpoint/2010/main" val="1174902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621301" y="6387910"/>
            <a:ext cx="990599" cy="228659"/>
          </a:xfrm>
        </p:spPr>
        <p:txBody>
          <a:bodyPr/>
          <a:lstStyle/>
          <a:p>
            <a:fld id="{ED3029C3-40AE-4944-9D85-0C82A0034525}" type="datetimeFigureOut">
              <a:rPr lang="en-US" smtClean="0"/>
              <a:pPr/>
              <a:t>3/8/16</a:t>
            </a:fld>
            <a:endParaRPr lang="en-US"/>
          </a:p>
        </p:txBody>
      </p:sp>
      <p:sp>
        <p:nvSpPr>
          <p:cNvPr id="5" name="Footer Placeholder 4"/>
          <p:cNvSpPr>
            <a:spLocks noGrp="1"/>
          </p:cNvSpPr>
          <p:nvPr>
            <p:ph type="ftr" sz="quarter" idx="11"/>
          </p:nvPr>
        </p:nvSpPr>
        <p:spPr>
          <a:xfrm>
            <a:off x="516133" y="6387910"/>
            <a:ext cx="3859795" cy="228660"/>
          </a:xfrm>
        </p:spPr>
        <p:txBody>
          <a:bodyPr/>
          <a:lstStyle/>
          <a:p>
            <a:endParaRPr lang="en-US"/>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EA857C-254D-4388-99C2-33736937DC1A}" type="slidenum">
              <a:rPr lang="en-US" smtClean="0"/>
              <a:pPr/>
              <a:t>‹#›</a:t>
            </a:fld>
            <a:endParaRPr lang="en-US"/>
          </a:p>
        </p:txBody>
      </p:sp>
    </p:spTree>
    <p:extLst>
      <p:ext uri="{BB962C8B-B14F-4D97-AF65-F5344CB8AC3E}">
        <p14:creationId xmlns:p14="http://schemas.microsoft.com/office/powerpoint/2010/main" val="1120975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3029C3-40AE-4944-9D85-0C82A0034525}" type="datetimeFigureOut">
              <a:rPr lang="en-US" smtClean="0"/>
              <a:pPr/>
              <a:t>3/8/16</a:t>
            </a:fld>
            <a:endParaRPr lang="en-US"/>
          </a:p>
        </p:txBody>
      </p:sp>
      <p:sp>
        <p:nvSpPr>
          <p:cNvPr id="5" name="Footer Placeholder 4"/>
          <p:cNvSpPr>
            <a:spLocks noGrp="1"/>
          </p:cNvSpPr>
          <p:nvPr>
            <p:ph type="ftr" sz="quarter" idx="11"/>
          </p:nvPr>
        </p:nvSpPr>
        <p:spPr>
          <a:xfrm>
            <a:off x="538546" y="6365498"/>
            <a:ext cx="3859795" cy="228660"/>
          </a:xfrm>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EA857C-254D-4388-99C2-33736937DC1A}" type="slidenum">
              <a:rPr lang="en-US" smtClean="0"/>
              <a:pPr/>
              <a:t>‹#›</a:t>
            </a:fld>
            <a:endParaRPr lang="en-US"/>
          </a:p>
        </p:txBody>
      </p:sp>
    </p:spTree>
    <p:extLst>
      <p:ext uri="{BB962C8B-B14F-4D97-AF65-F5344CB8AC3E}">
        <p14:creationId xmlns:p14="http://schemas.microsoft.com/office/powerpoint/2010/main" val="35749582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3029C3-40AE-4944-9D85-0C82A0034525}" type="datetimeFigureOut">
              <a:rPr lang="en-US" smtClean="0"/>
              <a:pPr/>
              <a:t>3/8/16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86EA857C-254D-4388-99C2-33736937DC1A}" type="slidenum">
              <a:rPr lang="en-US" smtClean="0"/>
              <a:pPr/>
              <a:t>‹#›</a:t>
            </a:fld>
            <a:endParaRPr lang="en-US"/>
          </a:p>
        </p:txBody>
      </p:sp>
    </p:spTree>
    <p:extLst>
      <p:ext uri="{BB962C8B-B14F-4D97-AF65-F5344CB8AC3E}">
        <p14:creationId xmlns:p14="http://schemas.microsoft.com/office/powerpoint/2010/main" val="2054912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3029C3-40AE-4944-9D85-0C82A0034525}" type="datetimeFigureOut">
              <a:rPr lang="en-US" smtClean="0"/>
              <a:pPr/>
              <a:t>3/8/16</a:t>
            </a:fld>
            <a:endParaRPr lang="en-US"/>
          </a:p>
        </p:txBody>
      </p:sp>
      <p:sp>
        <p:nvSpPr>
          <p:cNvPr id="5" name="Footer Placeholder 4"/>
          <p:cNvSpPr>
            <a:spLocks noGrp="1"/>
          </p:cNvSpPr>
          <p:nvPr>
            <p:ph type="ftr" sz="quarter" idx="11"/>
          </p:nvPr>
        </p:nvSpPr>
        <p:spPr/>
        <p:txBody>
          <a:bodyPr/>
          <a:lstStyle/>
          <a:p>
            <a:endParaRPr lang="en-US"/>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86EA857C-254D-4388-99C2-33736937DC1A}" type="slidenum">
              <a:rPr lang="en-US" smtClean="0"/>
              <a:pPr/>
              <a:t>‹#›</a:t>
            </a:fld>
            <a:endParaRPr lang="en-US"/>
          </a:p>
        </p:txBody>
      </p:sp>
    </p:spTree>
    <p:extLst>
      <p:ext uri="{BB962C8B-B14F-4D97-AF65-F5344CB8AC3E}">
        <p14:creationId xmlns:p14="http://schemas.microsoft.com/office/powerpoint/2010/main" val="107578810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mtClean="0"/>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D3029C3-40AE-4944-9D85-0C82A0034525}" type="datetimeFigureOut">
              <a:rPr lang="en-US" smtClean="0"/>
              <a:pPr/>
              <a:t>3/8/16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86EA857C-254D-4388-99C2-33736937DC1A}" type="slidenum">
              <a:rPr lang="en-US" smtClean="0"/>
              <a:pPr/>
              <a:t>‹#›</a:t>
            </a:fld>
            <a:endParaRPr lang="en-US"/>
          </a:p>
        </p:txBody>
      </p:sp>
    </p:spTree>
    <p:extLst>
      <p:ext uri="{BB962C8B-B14F-4D97-AF65-F5344CB8AC3E}">
        <p14:creationId xmlns:p14="http://schemas.microsoft.com/office/powerpoint/2010/main" val="1105806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D3029C3-40AE-4944-9D85-0C82A0034525}" type="datetimeFigureOut">
              <a:rPr lang="en-US" smtClean="0"/>
              <a:pPr/>
              <a:t>3/8/16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86EA857C-254D-4388-99C2-33736937DC1A}" type="slidenum">
              <a:rPr lang="en-US" smtClean="0"/>
              <a:pPr/>
              <a:t>‹#›</a:t>
            </a:fld>
            <a:endParaRPr lang="en-US"/>
          </a:p>
        </p:txBody>
      </p:sp>
    </p:spTree>
    <p:extLst>
      <p:ext uri="{BB962C8B-B14F-4D97-AF65-F5344CB8AC3E}">
        <p14:creationId xmlns:p14="http://schemas.microsoft.com/office/powerpoint/2010/main" val="961675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D3029C3-40AE-4944-9D85-0C82A0034525}" type="datetimeFigureOut">
              <a:rPr lang="en-US" smtClean="0"/>
              <a:pPr/>
              <a:t>3/8/16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86EA857C-254D-4388-99C2-33736937DC1A}" type="slidenum">
              <a:rPr lang="en-US" smtClean="0"/>
              <a:pPr/>
              <a:t>‹#›</a:t>
            </a:fld>
            <a:endParaRPr lang="en-US"/>
          </a:p>
        </p:txBody>
      </p:sp>
    </p:spTree>
    <p:extLst>
      <p:ext uri="{BB962C8B-B14F-4D97-AF65-F5344CB8AC3E}">
        <p14:creationId xmlns:p14="http://schemas.microsoft.com/office/powerpoint/2010/main" val="913310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ED3029C3-40AE-4944-9D85-0C82A0034525}" type="datetimeFigureOut">
              <a:rPr lang="en-US" smtClean="0"/>
              <a:pPr/>
              <a:t>3/8/16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EA857C-254D-4388-99C2-33736937DC1A}" type="slidenum">
              <a:rPr lang="en-US" smtClean="0"/>
              <a:pPr/>
              <a:t>‹#›</a:t>
            </a:fld>
            <a:endParaRPr lang="en-US"/>
          </a:p>
        </p:txBody>
      </p:sp>
    </p:spTree>
    <p:extLst>
      <p:ext uri="{BB962C8B-B14F-4D97-AF65-F5344CB8AC3E}">
        <p14:creationId xmlns:p14="http://schemas.microsoft.com/office/powerpoint/2010/main" val="194127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3029C3-40AE-4944-9D85-0C82A0034525}" type="datetimeFigureOut">
              <a:rPr lang="en-US" smtClean="0"/>
              <a:pPr/>
              <a:t>3/8/16</a:t>
            </a:fld>
            <a:endParaRPr lang="en-US"/>
          </a:p>
        </p:txBody>
      </p:sp>
      <p:sp>
        <p:nvSpPr>
          <p:cNvPr id="6" name="Footer Placeholder 5"/>
          <p:cNvSpPr>
            <a:spLocks noGrp="1"/>
          </p:cNvSpPr>
          <p:nvPr>
            <p:ph type="ftr" sz="quarter" idx="11"/>
          </p:nvPr>
        </p:nvSpPr>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EA857C-254D-4388-99C2-33736937DC1A}" type="slidenum">
              <a:rPr lang="en-US" smtClean="0"/>
              <a:pPr/>
              <a:t>‹#›</a:t>
            </a:fld>
            <a:endParaRPr lang="en-US"/>
          </a:p>
        </p:txBody>
      </p:sp>
    </p:spTree>
    <p:extLst>
      <p:ext uri="{BB962C8B-B14F-4D97-AF65-F5344CB8AC3E}">
        <p14:creationId xmlns:p14="http://schemas.microsoft.com/office/powerpoint/2010/main" val="30799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3029C3-40AE-4944-9D85-0C82A0034525}" type="datetimeFigureOut">
              <a:rPr lang="en-US" smtClean="0"/>
              <a:pPr/>
              <a:t>3/8/16</a:t>
            </a:fld>
            <a:endParaRPr lang="en-US"/>
          </a:p>
        </p:txBody>
      </p:sp>
      <p:sp>
        <p:nvSpPr>
          <p:cNvPr id="6" name="Footer Placeholder 5"/>
          <p:cNvSpPr>
            <a:spLocks noGrp="1"/>
          </p:cNvSpPr>
          <p:nvPr>
            <p:ph type="ftr" sz="quarter" idx="11"/>
          </p:nvPr>
        </p:nvSpPr>
        <p:spPr/>
        <p:txBody>
          <a:bodyPr/>
          <a:lstStyle/>
          <a:p>
            <a:endParaRPr lang="en-US"/>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EA857C-254D-4388-99C2-33736937DC1A}" type="slidenum">
              <a:rPr lang="en-US" smtClean="0"/>
              <a:pPr/>
              <a:t>‹#›</a:t>
            </a:fld>
            <a:endParaRPr lang="en-US"/>
          </a:p>
        </p:txBody>
      </p:sp>
    </p:spTree>
    <p:extLst>
      <p:ext uri="{BB962C8B-B14F-4D97-AF65-F5344CB8AC3E}">
        <p14:creationId xmlns:p14="http://schemas.microsoft.com/office/powerpoint/2010/main" val="10208292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ED3029C3-40AE-4944-9D85-0C82A0034525}" type="datetimeFigureOut">
              <a:rPr lang="en-US" smtClean="0"/>
              <a:pPr/>
              <a:t>3/8/16</a:t>
            </a:fld>
            <a:endParaRPr lang="en-US"/>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endParaRPr lang="en-US"/>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86EA857C-254D-4388-99C2-33736937DC1A}" type="slidenum">
              <a:rPr lang="en-US" smtClean="0"/>
              <a:pPr/>
              <a:t>‹#›</a:t>
            </a:fld>
            <a:endParaRPr lang="en-US"/>
          </a:p>
        </p:txBody>
      </p:sp>
    </p:spTree>
    <p:extLst>
      <p:ext uri="{BB962C8B-B14F-4D97-AF65-F5344CB8AC3E}">
        <p14:creationId xmlns:p14="http://schemas.microsoft.com/office/powerpoint/2010/main" val="36643357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microsoft.com/office/2007/relationships/hdphoto" Target="../media/hdphoto1.wdp"/><Relationship Id="rId5" Type="http://schemas.openxmlformats.org/officeDocument/2006/relationships/image" Target="../media/image14.png"/><Relationship Id="rId6"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image" Target="../media/image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2000"/>
            <a:lum/>
          </a:blip>
          <a:srcRect/>
          <a:stretch>
            <a:fillRect l="-33000" r="-3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ACME Automobile </a:t>
            </a:r>
            <a:r>
              <a:rPr lang="en-US" dirty="0" err="1" smtClean="0"/>
              <a:t>IoT</a:t>
            </a:r>
            <a:endParaRPr lang="en-US" dirty="0"/>
          </a:p>
        </p:txBody>
      </p:sp>
      <p:pic>
        <p:nvPicPr>
          <p:cNvPr id="3" name="Picture 2"/>
          <p:cNvPicPr>
            <a:picLocks noChangeAspect="1"/>
          </p:cNvPicPr>
          <p:nvPr/>
        </p:nvPicPr>
        <p:blipFill>
          <a:blip r:embed="rId3"/>
          <a:stretch>
            <a:fillRect/>
          </a:stretch>
        </p:blipFill>
        <p:spPr>
          <a:xfrm>
            <a:off x="6019800" y="3886200"/>
            <a:ext cx="2318347" cy="208062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pic>
        <p:nvPicPr>
          <p:cNvPr id="5" name="Picture 4"/>
          <p:cNvPicPr>
            <a:picLocks noChangeAspect="1"/>
          </p:cNvPicPr>
          <p:nvPr/>
        </p:nvPicPr>
        <p:blipFill>
          <a:blip r:embed="rId2"/>
          <a:stretch>
            <a:fillRect/>
          </a:stretch>
        </p:blipFill>
        <p:spPr>
          <a:xfrm>
            <a:off x="0" y="2209800"/>
            <a:ext cx="9144000" cy="4790661"/>
          </a:xfrm>
          <a:prstGeom prst="rect">
            <a:avLst/>
          </a:prstGeom>
        </p:spPr>
      </p:pic>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backgroundRemoval t="0" b="89899" l="9924" r="89822"/>
                    </a14:imgEffect>
                  </a14:imgLayer>
                </a14:imgProps>
              </a:ext>
            </a:extLst>
          </a:blip>
          <a:srcRect l="36947" b="37583"/>
          <a:stretch/>
        </p:blipFill>
        <p:spPr>
          <a:xfrm>
            <a:off x="0" y="1282030"/>
            <a:ext cx="2860964" cy="4280570"/>
          </a:xfrm>
          <a:prstGeom prst="rect">
            <a:avLst/>
          </a:prstGeom>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778" b="99111" l="10000" r="90000">
                        <a14:foregroundMark x1="15000" y1="25889" x2="15000" y2="25889"/>
                        <a14:foregroundMark x1="64111" y1="37000" x2="64111" y2="37000"/>
                      </a14:backgroundRemoval>
                    </a14:imgEffect>
                  </a14:imgLayer>
                </a14:imgProps>
              </a:ext>
            </a:extLst>
          </a:blip>
          <a:stretch>
            <a:fillRect/>
          </a:stretch>
        </p:blipFill>
        <p:spPr>
          <a:xfrm rot="21377917">
            <a:off x="7086636" y="1003262"/>
            <a:ext cx="2438400" cy="2438400"/>
          </a:xfrm>
          <a:prstGeom prst="rect">
            <a:avLst/>
          </a:prstGeom>
        </p:spPr>
      </p:pic>
    </p:spTree>
    <p:extLst>
      <p:ext uri="{BB962C8B-B14F-4D97-AF65-F5344CB8AC3E}">
        <p14:creationId xmlns:p14="http://schemas.microsoft.com/office/powerpoint/2010/main" val="2096754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19600" y="4254500"/>
            <a:ext cx="2679700" cy="2367226"/>
          </a:xfrm>
          <a:prstGeom prst="rect">
            <a:avLst/>
          </a:prstGeom>
        </p:spPr>
      </p:pic>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Overall Structure</a:t>
            </a:r>
          </a:p>
          <a:p>
            <a:pPr lvl="1"/>
            <a:r>
              <a:rPr lang="en-US" dirty="0" smtClean="0"/>
              <a:t>Abstract Sensor Interface (Middleware)</a:t>
            </a:r>
          </a:p>
          <a:p>
            <a:pPr lvl="1"/>
            <a:r>
              <a:rPr lang="en-US" dirty="0" smtClean="0"/>
              <a:t>Operational Technologies (</a:t>
            </a:r>
            <a:r>
              <a:rPr lang="en-US" dirty="0" err="1" smtClean="0"/>
              <a:t>IoT</a:t>
            </a:r>
            <a:r>
              <a:rPr lang="en-US" dirty="0" smtClean="0"/>
              <a:t> cloud)</a:t>
            </a:r>
          </a:p>
          <a:p>
            <a:pPr lvl="1"/>
            <a:r>
              <a:rPr lang="en-US" dirty="0" smtClean="0"/>
              <a:t>Information Technologies (Business Application)</a:t>
            </a:r>
          </a:p>
          <a:p>
            <a:endParaRPr lang="en-US" dirty="0"/>
          </a:p>
        </p:txBody>
      </p:sp>
      <p:pic>
        <p:nvPicPr>
          <p:cNvPr id="4" name="Picture 3"/>
          <p:cNvPicPr>
            <a:picLocks noChangeAspect="1"/>
          </p:cNvPicPr>
          <p:nvPr/>
        </p:nvPicPr>
        <p:blipFill rotWithShape="1">
          <a:blip r:embed="rId3"/>
          <a:srcRect l="5834" t="5556" r="70000" b="7037"/>
          <a:stretch/>
        </p:blipFill>
        <p:spPr>
          <a:xfrm>
            <a:off x="6781800" y="3048000"/>
            <a:ext cx="1535624" cy="31242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descr="C:\Users\Evan\Desktop\Untitled.png"/>
          <p:cNvPicPr>
            <a:picLocks noChangeAspect="1" noChangeArrowheads="1"/>
          </p:cNvPicPr>
          <p:nvPr/>
        </p:nvPicPr>
        <p:blipFill>
          <a:blip r:embed="rId3" cstate="print"/>
          <a:srcRect/>
          <a:stretch>
            <a:fillRect/>
          </a:stretch>
        </p:blipFill>
        <p:spPr bwMode="auto">
          <a:xfrm>
            <a:off x="228600" y="1295400"/>
            <a:ext cx="8707438" cy="43815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1648" r="11990"/>
          <a:stretch/>
        </p:blipFill>
        <p:spPr>
          <a:xfrm>
            <a:off x="4495800" y="3352800"/>
            <a:ext cx="4495801" cy="3234906"/>
          </a:xfrm>
          <a:prstGeom prst="rect">
            <a:avLst/>
          </a:prstGeom>
        </p:spPr>
      </p:pic>
      <p:sp>
        <p:nvSpPr>
          <p:cNvPr id="2" name="Title 1"/>
          <p:cNvSpPr>
            <a:spLocks noGrp="1"/>
          </p:cNvSpPr>
          <p:nvPr>
            <p:ph type="title"/>
          </p:nvPr>
        </p:nvSpPr>
        <p:spPr/>
        <p:txBody>
          <a:bodyPr>
            <a:normAutofit/>
          </a:bodyPr>
          <a:lstStyle/>
          <a:p>
            <a:r>
              <a:rPr lang="en-US" dirty="0" smtClean="0"/>
              <a:t>Abstract Sensor Interface </a:t>
            </a:r>
            <a:endParaRPr lang="en-US" dirty="0"/>
          </a:p>
        </p:txBody>
      </p:sp>
      <p:sp>
        <p:nvSpPr>
          <p:cNvPr id="3" name="Content Placeholder 2"/>
          <p:cNvSpPr>
            <a:spLocks noGrp="1"/>
          </p:cNvSpPr>
          <p:nvPr>
            <p:ph idx="1"/>
          </p:nvPr>
        </p:nvSpPr>
        <p:spPr/>
        <p:txBody>
          <a:bodyPr>
            <a:normAutofit/>
          </a:bodyPr>
          <a:lstStyle/>
          <a:p>
            <a:r>
              <a:rPr lang="en-US" dirty="0" smtClean="0"/>
              <a:t>Sensors used</a:t>
            </a:r>
          </a:p>
          <a:p>
            <a:r>
              <a:rPr lang="en-US" dirty="0" smtClean="0"/>
              <a:t>Global Sensor Networks (GSN)</a:t>
            </a:r>
          </a:p>
          <a:p>
            <a:r>
              <a:rPr lang="en-US" dirty="0" smtClean="0"/>
              <a:t>Octopus</a:t>
            </a:r>
          </a:p>
          <a:p>
            <a:pPr lvl="1"/>
            <a:r>
              <a:rPr lang="en-US" dirty="0" smtClean="0"/>
              <a:t>Sensing Layer</a:t>
            </a:r>
          </a:p>
          <a:p>
            <a:pPr lvl="1"/>
            <a:r>
              <a:rPr lang="en-US" dirty="0" smtClean="0"/>
              <a:t>Aggregation Layer</a:t>
            </a:r>
          </a:p>
          <a:p>
            <a:pPr lvl="1"/>
            <a:r>
              <a:rPr lang="en-US" dirty="0" smtClean="0"/>
              <a:t>Analysis Layer</a:t>
            </a:r>
          </a:p>
          <a:p>
            <a:pPr lvl="1"/>
            <a:r>
              <a:rPr lang="en-US" dirty="0" smtClean="0"/>
              <a:t>World Model Layer (Internet &amp; DBs)</a:t>
            </a:r>
          </a:p>
          <a:p>
            <a:pPr lvl="1"/>
            <a:r>
              <a:rPr lang="en-US" dirty="0" smtClean="0"/>
              <a:t>Application Layer</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8700" y="139700"/>
            <a:ext cx="4533900" cy="65786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this model?</a:t>
            </a:r>
            <a:endParaRPr lang="en-US" dirty="0"/>
          </a:p>
        </p:txBody>
      </p:sp>
      <p:sp>
        <p:nvSpPr>
          <p:cNvPr id="3" name="Content Placeholder 2"/>
          <p:cNvSpPr>
            <a:spLocks noGrp="1"/>
          </p:cNvSpPr>
          <p:nvPr>
            <p:ph idx="1"/>
          </p:nvPr>
        </p:nvSpPr>
        <p:spPr/>
        <p:txBody>
          <a:bodyPr/>
          <a:lstStyle/>
          <a:p>
            <a:r>
              <a:rPr lang="en-US" dirty="0" smtClean="0"/>
              <a:t>Organized </a:t>
            </a:r>
          </a:p>
          <a:p>
            <a:pPr lvl="1"/>
            <a:r>
              <a:rPr lang="en-US" dirty="0" smtClean="0"/>
              <a:t>Data separated from application</a:t>
            </a:r>
          </a:p>
          <a:p>
            <a:r>
              <a:rPr lang="en-US" dirty="0" smtClean="0"/>
              <a:t>Different degrees of abstraction</a:t>
            </a:r>
          </a:p>
          <a:p>
            <a:r>
              <a:rPr lang="en-US" dirty="0" smtClean="0"/>
              <a:t>Help widespread </a:t>
            </a:r>
            <a:r>
              <a:rPr lang="en-US" dirty="0" err="1" smtClean="0"/>
              <a:t>IoT</a:t>
            </a:r>
            <a:r>
              <a:rPr lang="en-US" dirty="0" smtClean="0"/>
              <a:t> development</a:t>
            </a:r>
          </a:p>
          <a:p>
            <a:pPr lvl="1"/>
            <a:r>
              <a:rPr lang="en-US" dirty="0" smtClean="0"/>
              <a:t>No special training, just API</a:t>
            </a:r>
          </a:p>
          <a:p>
            <a:pPr lvl="1"/>
            <a:endParaRPr lang="en-US" dirty="0" smtClean="0"/>
          </a:p>
        </p:txBody>
      </p:sp>
    </p:spTree>
    <p:extLst>
      <p:ext uri="{BB962C8B-B14F-4D97-AF65-F5344CB8AC3E}">
        <p14:creationId xmlns:p14="http://schemas.microsoft.com/office/powerpoint/2010/main" val="13252206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Information Technologies (Business Application)</a:t>
            </a:r>
            <a:endParaRPr lang="en-US" dirty="0"/>
          </a:p>
        </p:txBody>
      </p:sp>
      <p:sp>
        <p:nvSpPr>
          <p:cNvPr id="3" name="Content Placeholder 2"/>
          <p:cNvSpPr>
            <a:spLocks noGrp="1"/>
          </p:cNvSpPr>
          <p:nvPr>
            <p:ph idx="1"/>
          </p:nvPr>
        </p:nvSpPr>
        <p:spPr/>
        <p:txBody>
          <a:bodyPr/>
          <a:lstStyle/>
          <a:p>
            <a:r>
              <a:rPr lang="en-US" dirty="0" smtClean="0"/>
              <a:t>How is it applied in our model?</a:t>
            </a:r>
            <a:endParaRPr lang="en-US" dirty="0"/>
          </a:p>
        </p:txBody>
      </p:sp>
      <p:pic>
        <p:nvPicPr>
          <p:cNvPr id="1026" name="Picture 2" descr="creen Shot 2016-03-06 at 7.31.34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124200"/>
            <a:ext cx="4953000" cy="330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828800" y="4953000"/>
            <a:ext cx="1447800" cy="685800"/>
          </a:xfrm>
          <a:prstGeom prst="rect">
            <a:avLst/>
          </a:prstGeom>
          <a:solidFill>
            <a:schemeClr val="accent1">
              <a:alpha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981200" y="3949700"/>
            <a:ext cx="1143000" cy="774700"/>
          </a:xfrm>
          <a:prstGeom prst="rect">
            <a:avLst/>
          </a:prstGeom>
          <a:solidFill>
            <a:schemeClr val="accent1">
              <a:alpha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2550995" y="3568700"/>
            <a:ext cx="2027993" cy="1155700"/>
            <a:chOff x="2550995" y="3568700"/>
            <a:chExt cx="2027993" cy="11557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5035" y="3937000"/>
              <a:ext cx="1083953" cy="787400"/>
            </a:xfrm>
            <a:prstGeom prst="rect">
              <a:avLst/>
            </a:prstGeom>
            <a:ln>
              <a:solidFill>
                <a:schemeClr val="accent1"/>
              </a:solidFill>
            </a:ln>
          </p:spPr>
        </p:pic>
        <p:cxnSp>
          <p:nvCxnSpPr>
            <p:cNvPr id="9" name="Elbow Connector 8"/>
            <p:cNvCxnSpPr>
              <a:stCxn id="5" idx="0"/>
            </p:cNvCxnSpPr>
            <p:nvPr/>
          </p:nvCxnSpPr>
          <p:spPr>
            <a:xfrm rot="16200000" flipV="1">
              <a:off x="3109854" y="3009841"/>
              <a:ext cx="368300" cy="1486017"/>
            </a:xfrm>
            <a:prstGeom prst="bentConnector2">
              <a:avLst/>
            </a:prstGeom>
            <a:ln>
              <a:solidFill>
                <a:schemeClr val="accent1"/>
              </a:solidFill>
              <a:prstDash val="dash"/>
              <a:headEnd w="lg" len="lg"/>
              <a:tailEnd type="triangle"/>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3477782" y="5034290"/>
            <a:ext cx="399468" cy="261610"/>
          </a:xfrm>
          <a:prstGeom prst="rect">
            <a:avLst/>
          </a:prstGeom>
          <a:noFill/>
        </p:spPr>
        <p:txBody>
          <a:bodyPr wrap="none" rtlCol="0">
            <a:spAutoFit/>
          </a:bodyPr>
          <a:lstStyle/>
          <a:p>
            <a:r>
              <a:rPr lang="en-US" sz="1100" dirty="0" smtClean="0"/>
              <a:t>1..*</a:t>
            </a:r>
            <a:endParaRPr 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a:t>How is it applied in our </a:t>
            </a:r>
            <a:r>
              <a:rPr lang="en-US" dirty="0" smtClean="0"/>
              <a:t>model</a:t>
            </a:r>
            <a:endParaRPr lang="en-US" dirty="0"/>
          </a:p>
        </p:txBody>
      </p:sp>
      <p:pic>
        <p:nvPicPr>
          <p:cNvPr id="2050" name="Picture 2" descr="creen Shot 2016-03-06 at 7.40.07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124200"/>
            <a:ext cx="5943600" cy="3267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0" y="2667000"/>
            <a:ext cx="6054190" cy="3530600"/>
          </a:xfrm>
        </p:spPr>
      </p:pic>
      <p:sp>
        <p:nvSpPr>
          <p:cNvPr id="5" name="TextBox 4"/>
          <p:cNvSpPr txBox="1"/>
          <p:nvPr/>
        </p:nvSpPr>
        <p:spPr>
          <a:xfrm>
            <a:off x="5105400" y="3276600"/>
            <a:ext cx="399468" cy="261610"/>
          </a:xfrm>
          <a:prstGeom prst="rect">
            <a:avLst/>
          </a:prstGeom>
          <a:noFill/>
        </p:spPr>
        <p:txBody>
          <a:bodyPr wrap="none" rtlCol="0">
            <a:spAutoFit/>
          </a:bodyPr>
          <a:lstStyle/>
          <a:p>
            <a:r>
              <a:rPr lang="en-US" sz="1100" dirty="0" smtClean="0"/>
              <a:t>1..*</a:t>
            </a:r>
            <a:endParaRPr lang="en-US" sz="1100" dirty="0"/>
          </a:p>
        </p:txBody>
      </p:sp>
    </p:spTree>
    <p:extLst>
      <p:ext uri="{BB962C8B-B14F-4D97-AF65-F5344CB8AC3E}">
        <p14:creationId xmlns:p14="http://schemas.microsoft.com/office/powerpoint/2010/main" val="8248970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2563</TotalTime>
  <Words>482</Words>
  <Application>Microsoft Macintosh PowerPoint</Application>
  <PresentationFormat>On-screen Show (4:3)</PresentationFormat>
  <Paragraphs>55</Paragraphs>
  <Slides>10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Century Gothic</vt:lpstr>
      <vt:lpstr>Wingdings 3</vt:lpstr>
      <vt:lpstr>Arial</vt:lpstr>
      <vt:lpstr>Ion Boardroom</vt:lpstr>
      <vt:lpstr>ACME Automobile IoT</vt:lpstr>
      <vt:lpstr>Introduction</vt:lpstr>
      <vt:lpstr>PowerPoint Presentation</vt:lpstr>
      <vt:lpstr>Abstract Sensor Interface </vt:lpstr>
      <vt:lpstr>PowerPoint Presentation</vt:lpstr>
      <vt:lpstr>Why this model?</vt:lpstr>
      <vt:lpstr>Information Technologies (Business Application)</vt:lpstr>
      <vt:lpstr>Example</vt:lpstr>
      <vt:lpstr>Example</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ACME Automobile IoT</dc:title>
  <dc:creator>Evan Giannopoulos</dc:creator>
  <cp:lastModifiedBy>Deliana Escobari</cp:lastModifiedBy>
  <cp:revision>53</cp:revision>
  <dcterms:created xsi:type="dcterms:W3CDTF">2016-03-06T15:22:24Z</dcterms:created>
  <dcterms:modified xsi:type="dcterms:W3CDTF">2016-03-09T18:26:18Z</dcterms:modified>
</cp:coreProperties>
</file>